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Raleway"/>
      <p:regular r:id="rId18"/>
      <p:bold r:id="rId19"/>
      <p:italic r:id="rId20"/>
      <p:boldItalic r:id="rId21"/>
    </p:embeddedFont>
    <p:embeddedFont>
      <p:font typeface="Lato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aleway-italic.fntdata"/><Relationship Id="rId22" Type="http://schemas.openxmlformats.org/officeDocument/2006/relationships/font" Target="fonts/Lato-regular.fntdata"/><Relationship Id="rId21" Type="http://schemas.openxmlformats.org/officeDocument/2006/relationships/font" Target="fonts/Raleway-boldItalic.fntdata"/><Relationship Id="rId24" Type="http://schemas.openxmlformats.org/officeDocument/2006/relationships/font" Target="fonts/Lato-italic.fntdata"/><Relationship Id="rId23" Type="http://schemas.openxmlformats.org/officeDocument/2006/relationships/font" Target="fonts/La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La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font" Target="fonts/Raleway-bold.fntdata"/><Relationship Id="rId18" Type="http://schemas.openxmlformats.org/officeDocument/2006/relationships/font" Target="fonts/Raleway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f469a13b1_0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3f469a13b1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3f469a13b1_0_1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3f469a13b1_0_1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3f469a13b1_0_1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3f469a13b1_0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f469a13b1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f469a13b1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f469a13b1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f469a13b1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f469a13b1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3f469a13b1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f469a13b1_0_1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3f469a13b1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f469a13b1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3f469a13b1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3f469a13b1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3f469a13b1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f469a13b1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3f469a13b1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f469a13b1_0_1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3f469a13b1_0_1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CA"/>
              <a:t>De l’éducation à l’éducation à la culture</a:t>
            </a:r>
            <a:endParaRPr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/>
              <a:t>RÉMIGY, Marie-José.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2"/>
          <p:cNvSpPr txBox="1"/>
          <p:nvPr>
            <p:ph type="ctrTitle"/>
          </p:nvPr>
        </p:nvSpPr>
        <p:spPr>
          <a:xfrm>
            <a:off x="727950" y="1376675"/>
            <a:ext cx="81444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0" lang="fr-CA" sz="2400"/>
              <a:t>Individu, de tout âge, qui a </a:t>
            </a:r>
            <a:r>
              <a:rPr b="0" lang="fr-CA" sz="2400"/>
              <a:t>maîtrisé les concepts, méthodes et pratiques de son domaine, ou de sa discipline</a:t>
            </a:r>
            <a:endParaRPr b="0"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0" lang="fr-CA" sz="2400"/>
              <a:t>Peut appliquer son savoir-faire pour résoudre de nouveaux problèmes</a:t>
            </a:r>
            <a:endParaRPr b="0"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0" lang="fr-CA" sz="2400"/>
              <a:t>Développe des compétences et participe à l’enrichissement des oeuvres d’une culture.</a:t>
            </a:r>
            <a:r>
              <a:rPr b="0" lang="fr-CA" sz="2400"/>
              <a:t> </a:t>
            </a:r>
            <a:endParaRPr b="0" sz="2400"/>
          </a:p>
        </p:txBody>
      </p:sp>
      <p:sp>
        <p:nvSpPr>
          <p:cNvPr id="146" name="Google Shape;146;p22"/>
          <p:cNvSpPr txBox="1"/>
          <p:nvPr>
            <p:ph idx="1" type="subTitle"/>
          </p:nvPr>
        </p:nvSpPr>
        <p:spPr>
          <a:xfrm>
            <a:off x="727952" y="4221025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CA"/>
              <a:t>La figure de l’expert</a:t>
            </a:r>
            <a:endParaRPr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3"/>
          <p:cNvSpPr txBox="1"/>
          <p:nvPr>
            <p:ph type="title"/>
          </p:nvPr>
        </p:nvSpPr>
        <p:spPr>
          <a:xfrm>
            <a:off x="727650" y="541575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2400"/>
              <a:t>Formation des </a:t>
            </a:r>
            <a:r>
              <a:rPr lang="fr-CA" sz="2400"/>
              <a:t>enseignants</a:t>
            </a:r>
            <a:endParaRPr sz="2400"/>
          </a:p>
        </p:txBody>
      </p:sp>
      <p:sp>
        <p:nvSpPr>
          <p:cNvPr id="152" name="Google Shape;152;p23"/>
          <p:cNvSpPr txBox="1"/>
          <p:nvPr>
            <p:ph idx="1" type="body"/>
          </p:nvPr>
        </p:nvSpPr>
        <p:spPr>
          <a:xfrm>
            <a:off x="727650" y="1441200"/>
            <a:ext cx="21456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fr-CA" sz="2400"/>
              <a:t>Réflexion sur le rapport personnel à la culture		</a:t>
            </a:r>
            <a:endParaRPr sz="2400"/>
          </a:p>
        </p:txBody>
      </p:sp>
      <p:sp>
        <p:nvSpPr>
          <p:cNvPr id="153" name="Google Shape;153;p23"/>
          <p:cNvSpPr txBox="1"/>
          <p:nvPr>
            <p:ph idx="1" type="body"/>
          </p:nvPr>
        </p:nvSpPr>
        <p:spPr>
          <a:xfrm>
            <a:off x="3469650" y="1358675"/>
            <a:ext cx="25581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fr-CA" sz="2400"/>
              <a:t>Articulation entre formation culturelle et techniques pédagogiques</a:t>
            </a:r>
            <a:endParaRPr sz="2400"/>
          </a:p>
        </p:txBody>
      </p:sp>
      <p:sp>
        <p:nvSpPr>
          <p:cNvPr id="154" name="Google Shape;154;p23"/>
          <p:cNvSpPr txBox="1"/>
          <p:nvPr>
            <p:ph idx="1" type="body"/>
          </p:nvPr>
        </p:nvSpPr>
        <p:spPr>
          <a:xfrm>
            <a:off x="6598350" y="1441200"/>
            <a:ext cx="21456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fr-CA" sz="2400"/>
              <a:t>Travail sur son rapport personnel à la culture</a:t>
            </a:r>
            <a:endParaRPr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4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fr-CA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comment l’école et les enseignants peuvent-ils mieux faciliter l'accès des jeunes à la culture, dans la diversité de ses déclinaison? </a:t>
            </a:r>
            <a:endParaRPr b="0"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fr-CA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quelles conditions les enseignants peuvent-ils exercer leur rôle de « passeur culturel» ? </a:t>
            </a:r>
            <a:endParaRPr b="0"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fr-CA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Qu’elle bénéfices, voire quelles leçons l’école a-t-elle à tirer d’une fréquentation de créateurs et d’acteurs de la vie culturelle, et d’une collaboration avec des intervenants dont les missions habituelles s’exercent en dehors de l’école ? </a:t>
            </a:r>
            <a:endParaRPr b="0"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  <p:sp>
        <p:nvSpPr>
          <p:cNvPr id="160" name="Google Shape;160;p24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ctrTitle"/>
          </p:nvPr>
        </p:nvSpPr>
        <p:spPr>
          <a:xfrm>
            <a:off x="727950" y="1481825"/>
            <a:ext cx="7688100" cy="27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b="0" lang="fr-CA" sz="2400"/>
              <a:t>Un des principaux moyen de faire entrer les jeunes dans la culture.</a:t>
            </a:r>
            <a:endParaRPr b="0" sz="24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-"/>
            </a:pPr>
            <a:r>
              <a:rPr b="0" lang="fr-CA" sz="2400"/>
              <a:t>Reflète les valeurs et la culture de la société. </a:t>
            </a:r>
            <a:endParaRPr b="0" sz="2400"/>
          </a:p>
        </p:txBody>
      </p:sp>
      <p:sp>
        <p:nvSpPr>
          <p:cNvPr id="93" name="Google Shape;93;p14"/>
          <p:cNvSpPr txBox="1"/>
          <p:nvPr>
            <p:ph idx="1" type="subTitle"/>
          </p:nvPr>
        </p:nvSpPr>
        <p:spPr>
          <a:xfrm>
            <a:off x="729452" y="78125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CA"/>
              <a:t>L’école et la culture</a:t>
            </a:r>
            <a:endParaRPr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730000" y="1318650"/>
            <a:ext cx="3300900" cy="57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/>
              <a:t>La Culture</a:t>
            </a:r>
            <a:endParaRPr/>
          </a:p>
        </p:txBody>
      </p:sp>
      <p:sp>
        <p:nvSpPr>
          <p:cNvPr id="99" name="Google Shape;99;p15"/>
          <p:cNvSpPr txBox="1"/>
          <p:nvPr>
            <p:ph idx="1" type="subTitle"/>
          </p:nvPr>
        </p:nvSpPr>
        <p:spPr>
          <a:xfrm>
            <a:off x="724950" y="1987825"/>
            <a:ext cx="3300900" cy="193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fr-CA"/>
              <a:t>Productions d’oeuvres jugées importante et représentative dans l’histoire humaine.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5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fr-CA" sz="1600"/>
              <a:t>Attitudes et coutume  des peuples dans toute leur diversité.</a:t>
            </a:r>
            <a:endParaRPr sz="1600"/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fr-CA" sz="1600"/>
              <a:t>Ensemble actuel de productions dans une société, Culture  populaire </a:t>
            </a:r>
            <a:endParaRPr sz="1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0" lang="fr-CA" sz="2400"/>
              <a:t>Compréhension des filiations dans toutes oeuvres, influence </a:t>
            </a:r>
            <a:r>
              <a:rPr b="0" lang="fr-CA" sz="2400"/>
              <a:t>volontaire</a:t>
            </a:r>
            <a:r>
              <a:rPr b="0" lang="fr-CA" sz="2400"/>
              <a:t> ou involontaire</a:t>
            </a:r>
            <a:endParaRPr b="0" sz="24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0" lang="fr-CA" sz="2400"/>
              <a:t>Éduquer à la culture mène à l’éducation du vivre-ensemble</a:t>
            </a:r>
            <a:endParaRPr b="0" sz="2400"/>
          </a:p>
        </p:txBody>
      </p:sp>
      <p:sp>
        <p:nvSpPr>
          <p:cNvPr id="106" name="Google Shape;106;p16"/>
          <p:cNvSpPr txBox="1"/>
          <p:nvPr>
            <p:ph idx="1" type="subTitle"/>
          </p:nvPr>
        </p:nvSpPr>
        <p:spPr>
          <a:xfrm>
            <a:off x="729452" y="4130675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CA"/>
              <a:t>Expression personnelle et construction collective</a:t>
            </a:r>
            <a:endParaRPr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0" lang="fr-CA" sz="2400"/>
              <a:t>L’éducation vise idéalement à créer des conditions permettant de </a:t>
            </a:r>
            <a:r>
              <a:rPr b="0" lang="fr-CA" sz="2400"/>
              <a:t>déclencher</a:t>
            </a:r>
            <a:r>
              <a:rPr b="0" lang="fr-CA" sz="2400"/>
              <a:t> un processus d’apprentissage autonome</a:t>
            </a:r>
            <a:endParaRPr b="0" sz="24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b="0" lang="fr-CA" sz="2400"/>
              <a:t>Processus qui se </a:t>
            </a:r>
            <a:r>
              <a:rPr b="0" lang="fr-CA" sz="2400"/>
              <a:t>déclenche</a:t>
            </a:r>
            <a:r>
              <a:rPr b="0" lang="fr-CA" sz="2400"/>
              <a:t> suite à la rencontre d’autrui</a:t>
            </a:r>
            <a:endParaRPr b="0" sz="2400"/>
          </a:p>
        </p:txBody>
      </p:sp>
      <p:sp>
        <p:nvSpPr>
          <p:cNvPr id="112" name="Google Shape;112;p17"/>
          <p:cNvSpPr txBox="1"/>
          <p:nvPr>
            <p:ph idx="1" type="subTitle"/>
          </p:nvPr>
        </p:nvSpPr>
        <p:spPr>
          <a:xfrm>
            <a:off x="727952" y="570675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CA"/>
              <a:t>Apprendre et faire apprendre la culture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8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1800"/>
              <a:t>Le «passeur culturel»</a:t>
            </a:r>
            <a:endParaRPr sz="1800"/>
          </a:p>
        </p:txBody>
      </p:sp>
      <p:sp>
        <p:nvSpPr>
          <p:cNvPr id="118" name="Google Shape;118;p18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fr-CA" sz="2400" u="sng"/>
              <a:t>Le médiateur</a:t>
            </a:r>
            <a:r>
              <a:rPr lang="fr-CA" sz="2400"/>
              <a:t>, qui laisse entendre sa forte relation aux oeuvres de la culture.</a:t>
            </a:r>
            <a:endParaRPr sz="2400"/>
          </a:p>
        </p:txBody>
      </p:sp>
      <p:sp>
        <p:nvSpPr>
          <p:cNvPr id="119" name="Google Shape;119;p18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fr-CA" sz="2400" u="sng"/>
              <a:t>L’intermédiaire</a:t>
            </a:r>
            <a:r>
              <a:rPr lang="fr-CA" sz="2400"/>
              <a:t>, qui crée la rencontre entre les jeunes et un acteurs du milieu culturel extérieurs.</a:t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CA" sz="2400"/>
              <a:t>« il existe là comme ailleurs un moment où le plaisir de connaître et de maîtriser l’acte nourrit la compréhension, en même temps qu’il se nourrit d’elle.»</a:t>
            </a:r>
            <a:endParaRPr b="0" sz="2400"/>
          </a:p>
        </p:txBody>
      </p:sp>
      <p:sp>
        <p:nvSpPr>
          <p:cNvPr id="125" name="Google Shape;125;p19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CA" sz="1200"/>
              <a:t>RÉMIGY, 2001 , p.22</a:t>
            </a:r>
            <a:endParaRPr b="1" sz="1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0"/>
          <p:cNvSpPr txBox="1"/>
          <p:nvPr>
            <p:ph type="ctrTitle"/>
          </p:nvPr>
        </p:nvSpPr>
        <p:spPr>
          <a:xfrm>
            <a:off x="584850" y="1322375"/>
            <a:ext cx="2541300" cy="33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CA" sz="2400"/>
              <a:t>L’entrée par l’appréhension et la </a:t>
            </a:r>
            <a:r>
              <a:rPr b="0" lang="fr-CA" sz="2400"/>
              <a:t>contemplation</a:t>
            </a:r>
            <a:r>
              <a:rPr b="0" lang="fr-CA" sz="2400"/>
              <a:t> direct</a:t>
            </a:r>
            <a:endParaRPr b="0" sz="2400"/>
          </a:p>
        </p:txBody>
      </p:sp>
      <p:sp>
        <p:nvSpPr>
          <p:cNvPr id="131" name="Google Shape;131;p20"/>
          <p:cNvSpPr txBox="1"/>
          <p:nvPr>
            <p:ph idx="1" type="subTitle"/>
          </p:nvPr>
        </p:nvSpPr>
        <p:spPr>
          <a:xfrm>
            <a:off x="727952" y="480275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CA"/>
              <a:t>Les entrées de l’éducation</a:t>
            </a:r>
            <a:endParaRPr b="1"/>
          </a:p>
        </p:txBody>
      </p:sp>
      <p:sp>
        <p:nvSpPr>
          <p:cNvPr id="132" name="Google Shape;132;p20"/>
          <p:cNvSpPr txBox="1"/>
          <p:nvPr>
            <p:ph type="ctrTitle"/>
          </p:nvPr>
        </p:nvSpPr>
        <p:spPr>
          <a:xfrm>
            <a:off x="3301350" y="1322375"/>
            <a:ext cx="2541300" cy="33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CA" sz="2400"/>
              <a:t>L’entrée par l’écoute d’explications et de commentaires informés</a:t>
            </a:r>
            <a:endParaRPr b="0" sz="2400"/>
          </a:p>
        </p:txBody>
      </p:sp>
      <p:sp>
        <p:nvSpPr>
          <p:cNvPr id="133" name="Google Shape;133;p20"/>
          <p:cNvSpPr txBox="1"/>
          <p:nvPr>
            <p:ph type="ctrTitle"/>
          </p:nvPr>
        </p:nvSpPr>
        <p:spPr>
          <a:xfrm>
            <a:off x="6017850" y="1322375"/>
            <a:ext cx="2541300" cy="33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CA" sz="2400"/>
              <a:t>L’entrée par l’incitation à la production</a:t>
            </a:r>
            <a:endParaRPr b="0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CA"/>
              <a:t>«Figures d’apprenants»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fr-CA" sz="1800"/>
              <a:t>H. Gardner</a:t>
            </a:r>
            <a:endParaRPr b="0" sz="1800"/>
          </a:p>
        </p:txBody>
      </p:sp>
      <p:sp>
        <p:nvSpPr>
          <p:cNvPr id="139" name="Google Shape;139;p21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fr-CA"/>
              <a:t>Apprenant «intruitif»</a:t>
            </a:r>
            <a:endParaRPr b="1"/>
          </a:p>
        </p:txBody>
      </p:sp>
      <p:sp>
        <p:nvSpPr>
          <p:cNvPr id="140" name="Google Shape;140;p21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fr-CA" sz="2400"/>
              <a:t>Apprends les premières théories et techniques </a:t>
            </a:r>
            <a:r>
              <a:rPr lang="fr-CA" sz="2400"/>
              <a:t>intellectuelles</a:t>
            </a:r>
            <a:r>
              <a:rPr lang="fr-CA" sz="2400"/>
              <a:t> relevant de notre héritage culturel.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